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622" y="-12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34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7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41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55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87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55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19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94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15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90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99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80807-DEA1-4786-A5CD-C4E5D61F813B}" type="datetimeFigureOut">
              <a:rPr lang="fr-FR" smtClean="0"/>
              <a:t>21/10/2023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77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76A23BA7-622E-3616-D657-7411A6494866}"/>
              </a:ext>
            </a:extLst>
          </p:cNvPr>
          <p:cNvSpPr/>
          <p:nvPr/>
        </p:nvSpPr>
        <p:spPr>
          <a:xfrm>
            <a:off x="107891" y="763929"/>
            <a:ext cx="6750109" cy="86231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35CD21C3-1785-4ADE-9893-01C29790A318}"/>
              </a:ext>
            </a:extLst>
          </p:cNvPr>
          <p:cNvSpPr/>
          <p:nvPr/>
        </p:nvSpPr>
        <p:spPr>
          <a:xfrm>
            <a:off x="2407462" y="5047431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2" name="Picture 8" descr="Machine à coudre BROTHER KD144">
            <a:extLst>
              <a:ext uri="{FF2B5EF4-FFF2-40B4-BE49-F238E27FC236}">
                <a16:creationId xmlns:a16="http://schemas.microsoft.com/office/drawing/2014/main" id="{87D3B171-2C9F-53DA-4CE2-B82AA91A6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087" y="6911341"/>
            <a:ext cx="2051633" cy="2051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F885B574-D4A0-463C-9085-190347814A9F}"/>
              </a:ext>
            </a:extLst>
          </p:cNvPr>
          <p:cNvCxnSpPr>
            <a:cxnSpLocks/>
            <a:endCxn id="61" idx="2"/>
          </p:cNvCxnSpPr>
          <p:nvPr/>
        </p:nvCxnSpPr>
        <p:spPr>
          <a:xfrm flipV="1">
            <a:off x="2496501" y="5558463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28">
            <a:extLst>
              <a:ext uri="{FF2B5EF4-FFF2-40B4-BE49-F238E27FC236}">
                <a16:creationId xmlns:a16="http://schemas.microsoft.com/office/drawing/2014/main" id="{F3921C50-E686-4213-A4E1-4ED34C48157E}"/>
              </a:ext>
            </a:extLst>
          </p:cNvPr>
          <p:cNvSpPr/>
          <p:nvPr/>
        </p:nvSpPr>
        <p:spPr>
          <a:xfrm>
            <a:off x="3237214" y="5558463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0774BF0-1798-4506-A874-DD7695A6EE41}"/>
              </a:ext>
            </a:extLst>
          </p:cNvPr>
          <p:cNvSpPr/>
          <p:nvPr/>
        </p:nvSpPr>
        <p:spPr>
          <a:xfrm>
            <a:off x="3321051" y="538584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Rectangle : coins arrondis 62">
            <a:extLst>
              <a:ext uri="{FF2B5EF4-FFF2-40B4-BE49-F238E27FC236}">
                <a16:creationId xmlns:a16="http://schemas.microsoft.com/office/drawing/2014/main" id="{A01F4E89-445F-40CD-B536-4D081A79752C}"/>
              </a:ext>
            </a:extLst>
          </p:cNvPr>
          <p:cNvSpPr/>
          <p:nvPr/>
        </p:nvSpPr>
        <p:spPr>
          <a:xfrm>
            <a:off x="2485447" y="5138331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ZoneTexte 221">
            <a:extLst>
              <a:ext uri="{FF2B5EF4-FFF2-40B4-BE49-F238E27FC236}">
                <a16:creationId xmlns:a16="http://schemas.microsoft.com/office/drawing/2014/main" id="{21F0F54C-195E-4013-AA85-71E104FA14A3}"/>
              </a:ext>
            </a:extLst>
          </p:cNvPr>
          <p:cNvSpPr txBox="1"/>
          <p:nvPr/>
        </p:nvSpPr>
        <p:spPr>
          <a:xfrm flipH="1">
            <a:off x="2412026" y="5148416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202B7DC8-ABB4-4B58-88D3-85497F46ED62}"/>
              </a:ext>
            </a:extLst>
          </p:cNvPr>
          <p:cNvCxnSpPr>
            <a:cxnSpLocks/>
          </p:cNvCxnSpPr>
          <p:nvPr/>
        </p:nvCxnSpPr>
        <p:spPr>
          <a:xfrm>
            <a:off x="3713167" y="5558053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C48D9A26-D5A7-490F-8ADC-925A343C3B94}"/>
              </a:ext>
            </a:extLst>
          </p:cNvPr>
          <p:cNvSpPr/>
          <p:nvPr/>
        </p:nvSpPr>
        <p:spPr>
          <a:xfrm>
            <a:off x="4634541" y="870621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Silhouette Caméo 4 PRO, machine de découpe - Transfer ID">
            <a:extLst>
              <a:ext uri="{FF2B5EF4-FFF2-40B4-BE49-F238E27FC236}">
                <a16:creationId xmlns:a16="http://schemas.microsoft.com/office/drawing/2014/main" id="{76F76672-E51C-D808-5210-51E729A564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41"/>
          <a:stretch/>
        </p:blipFill>
        <p:spPr bwMode="auto">
          <a:xfrm>
            <a:off x="4669461" y="2872503"/>
            <a:ext cx="2050518" cy="175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917EFAC-C005-4729-BC20-1DECCCE5357E}"/>
              </a:ext>
            </a:extLst>
          </p:cNvPr>
          <p:cNvSpPr/>
          <p:nvPr/>
        </p:nvSpPr>
        <p:spPr>
          <a:xfrm>
            <a:off x="173102" y="5059980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Image 73">
            <a:extLst>
              <a:ext uri="{FF2B5EF4-FFF2-40B4-BE49-F238E27FC236}">
                <a16:creationId xmlns:a16="http://schemas.microsoft.com/office/drawing/2014/main" id="{E4CE8C35-28AB-6BA7-8C9C-44DA29021A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91" y="7093979"/>
            <a:ext cx="1978204" cy="16287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4B5280D-BD94-4D20-A63F-E647F473358B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272701" y="5571012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28">
            <a:extLst>
              <a:ext uri="{FF2B5EF4-FFF2-40B4-BE49-F238E27FC236}">
                <a16:creationId xmlns:a16="http://schemas.microsoft.com/office/drawing/2014/main" id="{02D7240B-8637-4983-82A0-DF478AC36795}"/>
              </a:ext>
            </a:extLst>
          </p:cNvPr>
          <p:cNvSpPr/>
          <p:nvPr/>
        </p:nvSpPr>
        <p:spPr>
          <a:xfrm>
            <a:off x="1013414" y="5571012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5282D6-1F46-4A3C-9B8E-D2CCCEFDF9A8}"/>
              </a:ext>
            </a:extLst>
          </p:cNvPr>
          <p:cNvSpPr/>
          <p:nvPr/>
        </p:nvSpPr>
        <p:spPr>
          <a:xfrm>
            <a:off x="1105656" y="5374663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D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3AC7900-D891-4C7C-8A42-6F3C82032FEC}"/>
              </a:ext>
            </a:extLst>
          </p:cNvPr>
          <p:cNvSpPr/>
          <p:nvPr/>
        </p:nvSpPr>
        <p:spPr>
          <a:xfrm>
            <a:off x="251087" y="5150880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oneTexte 136">
            <a:extLst>
              <a:ext uri="{FF2B5EF4-FFF2-40B4-BE49-F238E27FC236}">
                <a16:creationId xmlns:a16="http://schemas.microsoft.com/office/drawing/2014/main" id="{61B4D672-F671-4B5C-A6D8-7B00CD43A15E}"/>
              </a:ext>
            </a:extLst>
          </p:cNvPr>
          <p:cNvSpPr txBox="1"/>
          <p:nvPr/>
        </p:nvSpPr>
        <p:spPr>
          <a:xfrm flipH="1">
            <a:off x="173101" y="5160966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87934F9-5B58-4271-A68D-23714897DE03}"/>
              </a:ext>
            </a:extLst>
          </p:cNvPr>
          <p:cNvCxnSpPr>
            <a:cxnSpLocks/>
          </p:cNvCxnSpPr>
          <p:nvPr/>
        </p:nvCxnSpPr>
        <p:spPr>
          <a:xfrm>
            <a:off x="1489367" y="5570602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629E38D-72CA-4316-BE17-D30EF70EE4AD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4734140" y="1381653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28">
            <a:extLst>
              <a:ext uri="{FF2B5EF4-FFF2-40B4-BE49-F238E27FC236}">
                <a16:creationId xmlns:a16="http://schemas.microsoft.com/office/drawing/2014/main" id="{1843AB03-7A3D-426D-B825-5024B7BAEFC9}"/>
              </a:ext>
            </a:extLst>
          </p:cNvPr>
          <p:cNvSpPr/>
          <p:nvPr/>
        </p:nvSpPr>
        <p:spPr>
          <a:xfrm>
            <a:off x="5474853" y="1381653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10431C-2131-40CF-93B8-A8561DFEDA9C}"/>
              </a:ext>
            </a:extLst>
          </p:cNvPr>
          <p:cNvSpPr/>
          <p:nvPr/>
        </p:nvSpPr>
        <p:spPr>
          <a:xfrm>
            <a:off x="5568449" y="118577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C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5EE0F1E4-A3B0-4203-84ED-4539A0B80E65}"/>
              </a:ext>
            </a:extLst>
          </p:cNvPr>
          <p:cNvSpPr/>
          <p:nvPr/>
        </p:nvSpPr>
        <p:spPr>
          <a:xfrm>
            <a:off x="4712526" y="961521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ZoneTexte 177">
            <a:extLst>
              <a:ext uri="{FF2B5EF4-FFF2-40B4-BE49-F238E27FC236}">
                <a16:creationId xmlns:a16="http://schemas.microsoft.com/office/drawing/2014/main" id="{8DF2651C-24C2-415C-9A43-E04381106087}"/>
              </a:ext>
            </a:extLst>
          </p:cNvPr>
          <p:cNvSpPr txBox="1"/>
          <p:nvPr/>
        </p:nvSpPr>
        <p:spPr>
          <a:xfrm flipH="1">
            <a:off x="4634540" y="971607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F19A7062-DEB2-4A01-90FD-3DDBE63B48EE}"/>
              </a:ext>
            </a:extLst>
          </p:cNvPr>
          <p:cNvCxnSpPr>
            <a:cxnSpLocks/>
          </p:cNvCxnSpPr>
          <p:nvPr/>
        </p:nvCxnSpPr>
        <p:spPr>
          <a:xfrm>
            <a:off x="5950806" y="1381243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EE7FEECE-13FC-4CA5-9B0E-FE9E648E4A69}"/>
              </a:ext>
            </a:extLst>
          </p:cNvPr>
          <p:cNvGrpSpPr/>
          <p:nvPr/>
        </p:nvGrpSpPr>
        <p:grpSpPr>
          <a:xfrm>
            <a:off x="4646385" y="5047430"/>
            <a:ext cx="2166110" cy="4068000"/>
            <a:chOff x="181305" y="4971019"/>
            <a:chExt cx="2166110" cy="4068000"/>
          </a:xfrm>
        </p:grpSpPr>
        <p:sp>
          <p:nvSpPr>
            <p:cNvPr id="66" name="Rectangle : coins arrondis 65">
              <a:extLst>
                <a:ext uri="{FF2B5EF4-FFF2-40B4-BE49-F238E27FC236}">
                  <a16:creationId xmlns:a16="http://schemas.microsoft.com/office/drawing/2014/main" id="{8E00B1D4-7766-4EFF-8712-0FAF573C92CC}"/>
                </a:ext>
              </a:extLst>
            </p:cNvPr>
            <p:cNvSpPr/>
            <p:nvPr/>
          </p:nvSpPr>
          <p:spPr>
            <a:xfrm>
              <a:off x="181306" y="4971019"/>
              <a:ext cx="2166109" cy="4068000"/>
            </a:xfrm>
            <a:prstGeom prst="roundRect">
              <a:avLst>
                <a:gd name="adj" fmla="val 6958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A1B5D5E7-7B69-4CA2-8D5F-60C1DAF794AC}"/>
                </a:ext>
              </a:extLst>
            </p:cNvPr>
            <p:cNvCxnSpPr>
              <a:cxnSpLocks/>
              <a:endCxn id="68" idx="2"/>
            </p:cNvCxnSpPr>
            <p:nvPr/>
          </p:nvCxnSpPr>
          <p:spPr>
            <a:xfrm flipV="1">
              <a:off x="280905" y="5482051"/>
              <a:ext cx="740713" cy="2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Ellipse 28">
              <a:extLst>
                <a:ext uri="{FF2B5EF4-FFF2-40B4-BE49-F238E27FC236}">
                  <a16:creationId xmlns:a16="http://schemas.microsoft.com/office/drawing/2014/main" id="{7022B150-2294-4430-A627-1E7E548B78F5}"/>
                </a:ext>
              </a:extLst>
            </p:cNvPr>
            <p:cNvSpPr/>
            <p:nvPr/>
          </p:nvSpPr>
          <p:spPr>
            <a:xfrm>
              <a:off x="1021618" y="5482051"/>
              <a:ext cx="475954" cy="237600"/>
            </a:xfrm>
            <a:custGeom>
              <a:avLst/>
              <a:gdLst>
                <a:gd name="connsiteX0" fmla="*/ 0 w 421329"/>
                <a:gd name="connsiteY0" fmla="*/ 210665 h 421329"/>
                <a:gd name="connsiteX1" fmla="*/ 210665 w 421329"/>
                <a:gd name="connsiteY1" fmla="*/ 0 h 421329"/>
                <a:gd name="connsiteX2" fmla="*/ 421330 w 421329"/>
                <a:gd name="connsiteY2" fmla="*/ 210665 h 421329"/>
                <a:gd name="connsiteX3" fmla="*/ 210665 w 421329"/>
                <a:gd name="connsiteY3" fmla="*/ 421330 h 421329"/>
                <a:gd name="connsiteX4" fmla="*/ 0 w 421329"/>
                <a:gd name="connsiteY4" fmla="*/ 210665 h 421329"/>
                <a:gd name="connsiteX0" fmla="*/ 421330 w 512770"/>
                <a:gd name="connsiteY0" fmla="*/ 210665 h 421330"/>
                <a:gd name="connsiteX1" fmla="*/ 210665 w 512770"/>
                <a:gd name="connsiteY1" fmla="*/ 421330 h 421330"/>
                <a:gd name="connsiteX2" fmla="*/ 0 w 512770"/>
                <a:gd name="connsiteY2" fmla="*/ 210665 h 421330"/>
                <a:gd name="connsiteX3" fmla="*/ 210665 w 512770"/>
                <a:gd name="connsiteY3" fmla="*/ 0 h 421330"/>
                <a:gd name="connsiteX4" fmla="*/ 512770 w 512770"/>
                <a:gd name="connsiteY4" fmla="*/ 302105 h 421330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421330"/>
                <a:gd name="connsiteY0" fmla="*/ 212088 h 422753"/>
                <a:gd name="connsiteX1" fmla="*/ 210665 w 421330"/>
                <a:gd name="connsiteY1" fmla="*/ 422753 h 422753"/>
                <a:gd name="connsiteX2" fmla="*/ 0 w 421330"/>
                <a:gd name="connsiteY2" fmla="*/ 212088 h 422753"/>
                <a:gd name="connsiteX3" fmla="*/ 210665 w 421330"/>
                <a:gd name="connsiteY3" fmla="*/ 1423 h 422753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330" h="210665">
                  <a:moveTo>
                    <a:pt x="421330" y="0"/>
                  </a:moveTo>
                  <a:cubicBezTo>
                    <a:pt x="421330" y="116347"/>
                    <a:pt x="326130" y="210665"/>
                    <a:pt x="210665" y="210665"/>
                  </a:cubicBezTo>
                  <a:cubicBezTo>
                    <a:pt x="95200" y="210665"/>
                    <a:pt x="0" y="116347"/>
                    <a:pt x="0" y="0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532F742-2103-4B74-BBE8-9262EB15A5A8}"/>
                </a:ext>
              </a:extLst>
            </p:cNvPr>
            <p:cNvSpPr/>
            <p:nvPr/>
          </p:nvSpPr>
          <p:spPr>
            <a:xfrm>
              <a:off x="1126519" y="528617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70" name="Rectangle : coins arrondis 69">
              <a:extLst>
                <a:ext uri="{FF2B5EF4-FFF2-40B4-BE49-F238E27FC236}">
                  <a16:creationId xmlns:a16="http://schemas.microsoft.com/office/drawing/2014/main" id="{BA250DCD-1599-4F08-B1C9-540A04383FA6}"/>
                </a:ext>
              </a:extLst>
            </p:cNvPr>
            <p:cNvSpPr/>
            <p:nvPr/>
          </p:nvSpPr>
          <p:spPr>
            <a:xfrm>
              <a:off x="259291" y="5061919"/>
              <a:ext cx="2007453" cy="3886198"/>
            </a:xfrm>
            <a:prstGeom prst="roundRect">
              <a:avLst>
                <a:gd name="adj" fmla="val 4876"/>
              </a:avLst>
            </a:prstGeom>
            <a:noFill/>
            <a:ln w="28575" cmpd="dbl">
              <a:solidFill>
                <a:srgbClr val="7030A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ZoneTexte 210">
              <a:extLst>
                <a:ext uri="{FF2B5EF4-FFF2-40B4-BE49-F238E27FC236}">
                  <a16:creationId xmlns:a16="http://schemas.microsoft.com/office/drawing/2014/main" id="{FC061D0D-72D0-47F9-B4E6-6D009C6D92C3}"/>
                </a:ext>
              </a:extLst>
            </p:cNvPr>
            <p:cNvSpPr txBox="1"/>
            <p:nvPr/>
          </p:nvSpPr>
          <p:spPr>
            <a:xfrm flipH="1">
              <a:off x="181305" y="5072005"/>
              <a:ext cx="21565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SÉCURITÉ</a:t>
              </a:r>
              <a:endPara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6CC5557D-E214-40D0-8007-B581A9B10153}"/>
                </a:ext>
              </a:extLst>
            </p:cNvPr>
            <p:cNvCxnSpPr>
              <a:cxnSpLocks/>
            </p:cNvCxnSpPr>
            <p:nvPr/>
          </p:nvCxnSpPr>
          <p:spPr>
            <a:xfrm>
              <a:off x="1497571" y="5481641"/>
              <a:ext cx="750578" cy="0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2441F867-878C-466D-9CCF-EF997DE9A323}"/>
              </a:ext>
            </a:extLst>
          </p:cNvPr>
          <p:cNvGrpSpPr/>
          <p:nvPr/>
        </p:nvGrpSpPr>
        <p:grpSpPr>
          <a:xfrm>
            <a:off x="260171" y="5899512"/>
            <a:ext cx="1967245" cy="798892"/>
            <a:chOff x="280904" y="1717705"/>
            <a:chExt cx="1967245" cy="798892"/>
          </a:xfrm>
        </p:grpSpPr>
        <p:sp>
          <p:nvSpPr>
            <p:cNvPr id="57" name="ZoneTexte 232">
              <a:extLst>
                <a:ext uri="{FF2B5EF4-FFF2-40B4-BE49-F238E27FC236}">
                  <a16:creationId xmlns:a16="http://schemas.microsoft.com/office/drawing/2014/main" id="{F24904F7-D0E3-4ECF-9DDC-23CB1E4A85D8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58" name="ZoneTexte 233">
              <a:extLst>
                <a:ext uri="{FF2B5EF4-FFF2-40B4-BE49-F238E27FC236}">
                  <a16:creationId xmlns:a16="http://schemas.microsoft.com/office/drawing/2014/main" id="{6AE5A373-9E3E-4040-B8EB-8912FB5A0693}"/>
                </a:ext>
              </a:extLst>
            </p:cNvPr>
            <p:cNvSpPr txBox="1"/>
            <p:nvPr/>
          </p:nvSpPr>
          <p:spPr>
            <a:xfrm>
              <a:off x="310374" y="1931822"/>
              <a:ext cx="1858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IMPRIMANTE </a:t>
              </a:r>
              <a:br>
                <a:rPr lang="pt-BR" sz="1600" b="1" dirty="0">
                  <a:solidFill>
                    <a:srgbClr val="7030A0"/>
                  </a:solidFill>
                </a:rPr>
              </a:br>
              <a:r>
                <a:rPr lang="pt-BR" sz="1600" b="1" dirty="0">
                  <a:solidFill>
                    <a:srgbClr val="7030A0"/>
                  </a:solidFill>
                </a:rPr>
                <a:t>3D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07E5CBBF-4B27-4404-97B2-F7F7CF45B959}"/>
              </a:ext>
            </a:extLst>
          </p:cNvPr>
          <p:cNvGrpSpPr/>
          <p:nvPr/>
        </p:nvGrpSpPr>
        <p:grpSpPr>
          <a:xfrm>
            <a:off x="4722835" y="1733268"/>
            <a:ext cx="1979774" cy="798892"/>
            <a:chOff x="268375" y="1717705"/>
            <a:chExt cx="1979774" cy="798892"/>
          </a:xfrm>
        </p:grpSpPr>
        <p:sp>
          <p:nvSpPr>
            <p:cNvPr id="55" name="ZoneTexte 235">
              <a:extLst>
                <a:ext uri="{FF2B5EF4-FFF2-40B4-BE49-F238E27FC236}">
                  <a16:creationId xmlns:a16="http://schemas.microsoft.com/office/drawing/2014/main" id="{A3DA4BA8-1D47-4DBB-B5F7-CA7BEEA6A9B8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56" name="ZoneTexte 236">
              <a:extLst>
                <a:ext uri="{FF2B5EF4-FFF2-40B4-BE49-F238E27FC236}">
                  <a16:creationId xmlns:a16="http://schemas.microsoft.com/office/drawing/2014/main" id="{50F8DCD4-A45F-44D4-849A-5F12D5A3270B}"/>
                </a:ext>
              </a:extLst>
            </p:cNvPr>
            <p:cNvSpPr txBox="1"/>
            <p:nvPr/>
          </p:nvSpPr>
          <p:spPr>
            <a:xfrm>
              <a:off x="268375" y="1931822"/>
              <a:ext cx="19672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DÉCOUPEUSE </a:t>
              </a:r>
              <a:br>
                <a:rPr lang="pt-BR" sz="1600" b="1" dirty="0">
                  <a:solidFill>
                    <a:srgbClr val="7030A0"/>
                  </a:solidFill>
                </a:rPr>
              </a:br>
              <a:r>
                <a:rPr lang="pt-BR" sz="1600" b="1" dirty="0">
                  <a:solidFill>
                    <a:srgbClr val="7030A0"/>
                  </a:solidFill>
                </a:rPr>
                <a:t>VINYLE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E5C3EBA9-34A3-4557-89CC-93AB6D3A12B4}"/>
              </a:ext>
            </a:extLst>
          </p:cNvPr>
          <p:cNvGrpSpPr/>
          <p:nvPr/>
        </p:nvGrpSpPr>
        <p:grpSpPr>
          <a:xfrm>
            <a:off x="4788619" y="5894631"/>
            <a:ext cx="1996162" cy="3053465"/>
            <a:chOff x="251987" y="1716716"/>
            <a:chExt cx="1996162" cy="1142254"/>
          </a:xfrm>
        </p:grpSpPr>
        <p:sp>
          <p:nvSpPr>
            <p:cNvPr id="53" name="ZoneTexte 64">
              <a:extLst>
                <a:ext uri="{FF2B5EF4-FFF2-40B4-BE49-F238E27FC236}">
                  <a16:creationId xmlns:a16="http://schemas.microsoft.com/office/drawing/2014/main" id="{1726D845-7756-47A8-A5D3-C5EC3CB8B0A8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54" name="ZoneTexte 65">
              <a:extLst>
                <a:ext uri="{FF2B5EF4-FFF2-40B4-BE49-F238E27FC236}">
                  <a16:creationId xmlns:a16="http://schemas.microsoft.com/office/drawing/2014/main" id="{4D1020FC-43FD-427C-90BC-33CB6762223F}"/>
                </a:ext>
              </a:extLst>
            </p:cNvPr>
            <p:cNvSpPr txBox="1"/>
            <p:nvPr/>
          </p:nvSpPr>
          <p:spPr>
            <a:xfrm>
              <a:off x="251987" y="1716716"/>
              <a:ext cx="1858501" cy="1142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 pas manger ni boire lors de l’utilisation de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 machine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 gants de sécurité pour les travaux légers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et le nettoyage de la chambre de la lame ou le changement de la lame. 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 gants pour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décollage du produit présent sur le tapis de découpe.</a:t>
              </a: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CC2CAEBE-22B6-457E-BEF7-E09F50B71192}"/>
              </a:ext>
            </a:extLst>
          </p:cNvPr>
          <p:cNvGrpSpPr/>
          <p:nvPr/>
        </p:nvGrpSpPr>
        <p:grpSpPr>
          <a:xfrm>
            <a:off x="2561225" y="5898332"/>
            <a:ext cx="1967245" cy="798892"/>
            <a:chOff x="280904" y="1717705"/>
            <a:chExt cx="1967245" cy="798892"/>
          </a:xfrm>
        </p:grpSpPr>
        <p:sp>
          <p:nvSpPr>
            <p:cNvPr id="51" name="ZoneTexte 67">
              <a:extLst>
                <a:ext uri="{FF2B5EF4-FFF2-40B4-BE49-F238E27FC236}">
                  <a16:creationId xmlns:a16="http://schemas.microsoft.com/office/drawing/2014/main" id="{60701A90-C09A-4DB4-9E39-7587A6A75426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52" name="ZoneTexte 68">
              <a:extLst>
                <a:ext uri="{FF2B5EF4-FFF2-40B4-BE49-F238E27FC236}">
                  <a16:creationId xmlns:a16="http://schemas.microsoft.com/office/drawing/2014/main" id="{7E9256A9-FB2C-45FD-A784-0447FE1DAB9E}"/>
                </a:ext>
              </a:extLst>
            </p:cNvPr>
            <p:cNvSpPr txBox="1"/>
            <p:nvPr/>
          </p:nvSpPr>
          <p:spPr>
            <a:xfrm>
              <a:off x="310374" y="1931822"/>
              <a:ext cx="1858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MACHINE </a:t>
              </a:r>
              <a:br>
                <a:rPr lang="pt-BR" sz="1600" b="1" dirty="0">
                  <a:solidFill>
                    <a:srgbClr val="7030A0"/>
                  </a:solidFill>
                </a:rPr>
              </a:br>
              <a:r>
                <a:rPr lang="pt-BR" sz="1600" b="1" dirty="0">
                  <a:solidFill>
                    <a:srgbClr val="7030A0"/>
                  </a:solidFill>
                </a:rPr>
                <a:t>À COUDRE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63831074-F530-43BD-B39E-107CA35EEF76}"/>
              </a:ext>
            </a:extLst>
          </p:cNvPr>
          <p:cNvSpPr/>
          <p:nvPr/>
        </p:nvSpPr>
        <p:spPr>
          <a:xfrm>
            <a:off x="181118" y="884653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982D046F-9185-4812-B229-7139BAF22282}"/>
              </a:ext>
            </a:extLst>
          </p:cNvPr>
          <p:cNvCxnSpPr>
            <a:cxnSpLocks/>
            <a:endCxn id="30" idx="2"/>
          </p:cNvCxnSpPr>
          <p:nvPr/>
        </p:nvCxnSpPr>
        <p:spPr>
          <a:xfrm flipV="1">
            <a:off x="280717" y="1395685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8">
            <a:extLst>
              <a:ext uri="{FF2B5EF4-FFF2-40B4-BE49-F238E27FC236}">
                <a16:creationId xmlns:a16="http://schemas.microsoft.com/office/drawing/2014/main" id="{B2EDB73C-AFE1-4F30-9310-6518D24004BA}"/>
              </a:ext>
            </a:extLst>
          </p:cNvPr>
          <p:cNvSpPr/>
          <p:nvPr/>
        </p:nvSpPr>
        <p:spPr>
          <a:xfrm>
            <a:off x="1021430" y="1395685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9B20724-F496-4F54-B63C-1BDBBF7ECE85}"/>
              </a:ext>
            </a:extLst>
          </p:cNvPr>
          <p:cNvSpPr/>
          <p:nvPr/>
        </p:nvSpPr>
        <p:spPr>
          <a:xfrm>
            <a:off x="1113672" y="119933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A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851591D8-E4A7-42CA-8CDE-EFAB316A371C}"/>
              </a:ext>
            </a:extLst>
          </p:cNvPr>
          <p:cNvSpPr/>
          <p:nvPr/>
        </p:nvSpPr>
        <p:spPr>
          <a:xfrm>
            <a:off x="259103" y="975553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ZoneTexte 76">
            <a:extLst>
              <a:ext uri="{FF2B5EF4-FFF2-40B4-BE49-F238E27FC236}">
                <a16:creationId xmlns:a16="http://schemas.microsoft.com/office/drawing/2014/main" id="{F44955D2-C278-4FF7-9A5E-48407BFFD391}"/>
              </a:ext>
            </a:extLst>
          </p:cNvPr>
          <p:cNvSpPr txBox="1"/>
          <p:nvPr/>
        </p:nvSpPr>
        <p:spPr>
          <a:xfrm flipH="1">
            <a:off x="181117" y="985639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7184B557-7F9B-4CDF-958A-6A9A31D5B347}"/>
              </a:ext>
            </a:extLst>
          </p:cNvPr>
          <p:cNvCxnSpPr>
            <a:cxnSpLocks/>
          </p:cNvCxnSpPr>
          <p:nvPr/>
        </p:nvCxnSpPr>
        <p:spPr>
          <a:xfrm>
            <a:off x="1497383" y="1395275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A2A6ABBA-65EE-44AE-976D-BCD97935C07C}"/>
              </a:ext>
            </a:extLst>
          </p:cNvPr>
          <p:cNvGrpSpPr/>
          <p:nvPr/>
        </p:nvGrpSpPr>
        <p:grpSpPr>
          <a:xfrm>
            <a:off x="2403902" y="872104"/>
            <a:ext cx="2166110" cy="4068000"/>
            <a:chOff x="181305" y="4971019"/>
            <a:chExt cx="2166110" cy="4068000"/>
          </a:xfrm>
        </p:grpSpPr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F775954D-2F75-4189-A38E-15069B7AC428}"/>
                </a:ext>
              </a:extLst>
            </p:cNvPr>
            <p:cNvSpPr/>
            <p:nvPr/>
          </p:nvSpPr>
          <p:spPr>
            <a:xfrm>
              <a:off x="181306" y="4971019"/>
              <a:ext cx="2166109" cy="4068000"/>
            </a:xfrm>
            <a:prstGeom prst="roundRect">
              <a:avLst>
                <a:gd name="adj" fmla="val 6958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B525D7BC-E703-48DA-BBA7-0CC7DDC74C65}"/>
                </a:ext>
              </a:extLst>
            </p:cNvPr>
            <p:cNvCxnSpPr>
              <a:cxnSpLocks/>
              <a:endCxn id="46" idx="2"/>
            </p:cNvCxnSpPr>
            <p:nvPr/>
          </p:nvCxnSpPr>
          <p:spPr>
            <a:xfrm flipV="1">
              <a:off x="280905" y="5482051"/>
              <a:ext cx="740713" cy="2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Ellipse 28">
              <a:extLst>
                <a:ext uri="{FF2B5EF4-FFF2-40B4-BE49-F238E27FC236}">
                  <a16:creationId xmlns:a16="http://schemas.microsoft.com/office/drawing/2014/main" id="{2764E094-5FF0-49DD-8449-38D1B76BFF44}"/>
                </a:ext>
              </a:extLst>
            </p:cNvPr>
            <p:cNvSpPr/>
            <p:nvPr/>
          </p:nvSpPr>
          <p:spPr>
            <a:xfrm>
              <a:off x="1021618" y="5482051"/>
              <a:ext cx="475954" cy="237600"/>
            </a:xfrm>
            <a:custGeom>
              <a:avLst/>
              <a:gdLst>
                <a:gd name="connsiteX0" fmla="*/ 0 w 421329"/>
                <a:gd name="connsiteY0" fmla="*/ 210665 h 421329"/>
                <a:gd name="connsiteX1" fmla="*/ 210665 w 421329"/>
                <a:gd name="connsiteY1" fmla="*/ 0 h 421329"/>
                <a:gd name="connsiteX2" fmla="*/ 421330 w 421329"/>
                <a:gd name="connsiteY2" fmla="*/ 210665 h 421329"/>
                <a:gd name="connsiteX3" fmla="*/ 210665 w 421329"/>
                <a:gd name="connsiteY3" fmla="*/ 421330 h 421329"/>
                <a:gd name="connsiteX4" fmla="*/ 0 w 421329"/>
                <a:gd name="connsiteY4" fmla="*/ 210665 h 421329"/>
                <a:gd name="connsiteX0" fmla="*/ 421330 w 512770"/>
                <a:gd name="connsiteY0" fmla="*/ 210665 h 421330"/>
                <a:gd name="connsiteX1" fmla="*/ 210665 w 512770"/>
                <a:gd name="connsiteY1" fmla="*/ 421330 h 421330"/>
                <a:gd name="connsiteX2" fmla="*/ 0 w 512770"/>
                <a:gd name="connsiteY2" fmla="*/ 210665 h 421330"/>
                <a:gd name="connsiteX3" fmla="*/ 210665 w 512770"/>
                <a:gd name="connsiteY3" fmla="*/ 0 h 421330"/>
                <a:gd name="connsiteX4" fmla="*/ 512770 w 512770"/>
                <a:gd name="connsiteY4" fmla="*/ 302105 h 421330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421330"/>
                <a:gd name="connsiteY0" fmla="*/ 212088 h 422753"/>
                <a:gd name="connsiteX1" fmla="*/ 210665 w 421330"/>
                <a:gd name="connsiteY1" fmla="*/ 422753 h 422753"/>
                <a:gd name="connsiteX2" fmla="*/ 0 w 421330"/>
                <a:gd name="connsiteY2" fmla="*/ 212088 h 422753"/>
                <a:gd name="connsiteX3" fmla="*/ 210665 w 421330"/>
                <a:gd name="connsiteY3" fmla="*/ 1423 h 422753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330" h="210665">
                  <a:moveTo>
                    <a:pt x="421330" y="0"/>
                  </a:moveTo>
                  <a:cubicBezTo>
                    <a:pt x="421330" y="116347"/>
                    <a:pt x="326130" y="210665"/>
                    <a:pt x="210665" y="210665"/>
                  </a:cubicBezTo>
                  <a:cubicBezTo>
                    <a:pt x="95200" y="210665"/>
                    <a:pt x="0" y="116347"/>
                    <a:pt x="0" y="0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0D757E-EFF5-4226-9A0E-9E23C2C2D6AA}"/>
                </a:ext>
              </a:extLst>
            </p:cNvPr>
            <p:cNvSpPr/>
            <p:nvPr/>
          </p:nvSpPr>
          <p:spPr>
            <a:xfrm>
              <a:off x="1113860" y="5286171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b="1" dirty="0">
                  <a:solidFill>
                    <a:srgbClr val="7030A0"/>
                  </a:solidFill>
                  <a:latin typeface="Calibri" panose="020F0502020204030204"/>
                </a:rPr>
                <a:t>B</a:t>
              </a: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 : coins arrondis 47">
              <a:extLst>
                <a:ext uri="{FF2B5EF4-FFF2-40B4-BE49-F238E27FC236}">
                  <a16:creationId xmlns:a16="http://schemas.microsoft.com/office/drawing/2014/main" id="{A59ED50A-89E3-40C3-B987-9D6E53299874}"/>
                </a:ext>
              </a:extLst>
            </p:cNvPr>
            <p:cNvSpPr/>
            <p:nvPr/>
          </p:nvSpPr>
          <p:spPr>
            <a:xfrm>
              <a:off x="259291" y="5061919"/>
              <a:ext cx="2007453" cy="3886198"/>
            </a:xfrm>
            <a:prstGeom prst="roundRect">
              <a:avLst>
                <a:gd name="adj" fmla="val 4876"/>
              </a:avLst>
            </a:prstGeom>
            <a:noFill/>
            <a:ln w="28575" cmpd="dbl">
              <a:solidFill>
                <a:srgbClr val="7030A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ZoneTexte 84">
              <a:extLst>
                <a:ext uri="{FF2B5EF4-FFF2-40B4-BE49-F238E27FC236}">
                  <a16:creationId xmlns:a16="http://schemas.microsoft.com/office/drawing/2014/main" id="{2211F7D8-41AB-470C-B1CC-8C42722FA901}"/>
                </a:ext>
              </a:extLst>
            </p:cNvPr>
            <p:cNvSpPr txBox="1"/>
            <p:nvPr/>
          </p:nvSpPr>
          <p:spPr>
            <a:xfrm flipH="1">
              <a:off x="181305" y="5072005"/>
              <a:ext cx="21565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SÉCURITÉ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</a:p>
          </p:txBody>
        </p: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0E2310CF-9C3F-4390-B051-D419969F45D8}"/>
                </a:ext>
              </a:extLst>
            </p:cNvPr>
            <p:cNvCxnSpPr>
              <a:cxnSpLocks/>
            </p:cNvCxnSpPr>
            <p:nvPr/>
          </p:nvCxnSpPr>
          <p:spPr>
            <a:xfrm>
              <a:off x="1497571" y="5481641"/>
              <a:ext cx="750578" cy="0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9C110AF1-A8BA-417C-BA44-46CC005A3E5C}"/>
              </a:ext>
            </a:extLst>
          </p:cNvPr>
          <p:cNvGrpSpPr/>
          <p:nvPr/>
        </p:nvGrpSpPr>
        <p:grpSpPr>
          <a:xfrm>
            <a:off x="268187" y="1724185"/>
            <a:ext cx="1967245" cy="1316983"/>
            <a:chOff x="280904" y="1717705"/>
            <a:chExt cx="1967245" cy="1316983"/>
          </a:xfrm>
        </p:grpSpPr>
        <p:sp>
          <p:nvSpPr>
            <p:cNvPr id="42" name="ZoneTexte 87">
              <a:extLst>
                <a:ext uri="{FF2B5EF4-FFF2-40B4-BE49-F238E27FC236}">
                  <a16:creationId xmlns:a16="http://schemas.microsoft.com/office/drawing/2014/main" id="{B39C1A0F-8112-47BD-9ADD-74D22349BDB6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43" name="ZoneTexte 88">
              <a:extLst>
                <a:ext uri="{FF2B5EF4-FFF2-40B4-BE49-F238E27FC236}">
                  <a16:creationId xmlns:a16="http://schemas.microsoft.com/office/drawing/2014/main" id="{DEFC2D6E-FDA1-4B68-A340-0084D1AE003C}"/>
                </a:ext>
              </a:extLst>
            </p:cNvPr>
            <p:cNvSpPr txBox="1"/>
            <p:nvPr/>
          </p:nvSpPr>
          <p:spPr>
            <a:xfrm>
              <a:off x="310374" y="1931822"/>
              <a:ext cx="1858501" cy="11028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ÉQUIPEMENT DE PROTECTION INDIVIDUELLE </a:t>
              </a:r>
            </a:p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(EPI)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70EC6171-09FB-421C-A8E8-12D53496A300}"/>
              </a:ext>
            </a:extLst>
          </p:cNvPr>
          <p:cNvGrpSpPr/>
          <p:nvPr/>
        </p:nvGrpSpPr>
        <p:grpSpPr>
          <a:xfrm>
            <a:off x="2557666" y="1723005"/>
            <a:ext cx="1967245" cy="798892"/>
            <a:chOff x="280904" y="1717705"/>
            <a:chExt cx="1967245" cy="798892"/>
          </a:xfrm>
        </p:grpSpPr>
        <p:sp>
          <p:nvSpPr>
            <p:cNvPr id="40" name="ZoneTexte 90">
              <a:extLst>
                <a:ext uri="{FF2B5EF4-FFF2-40B4-BE49-F238E27FC236}">
                  <a16:creationId xmlns:a16="http://schemas.microsoft.com/office/drawing/2014/main" id="{8F806747-9CF9-4BFD-BE2D-B4EDAE97C011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41" name="ZoneTexte 91">
              <a:extLst>
                <a:ext uri="{FF2B5EF4-FFF2-40B4-BE49-F238E27FC236}">
                  <a16:creationId xmlns:a16="http://schemas.microsoft.com/office/drawing/2014/main" id="{095AEC85-798C-4C38-8402-8F98EAE2C7C9}"/>
                </a:ext>
              </a:extLst>
            </p:cNvPr>
            <p:cNvSpPr txBox="1"/>
            <p:nvPr/>
          </p:nvSpPr>
          <p:spPr>
            <a:xfrm>
              <a:off x="310374" y="1931822"/>
              <a:ext cx="1858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SCIE À CHANTOURNER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pic>
        <p:nvPicPr>
          <p:cNvPr id="73" name="Image 72">
            <a:extLst>
              <a:ext uri="{FF2B5EF4-FFF2-40B4-BE49-F238E27FC236}">
                <a16:creationId xmlns:a16="http://schemas.microsoft.com/office/drawing/2014/main" id="{69F69EB6-01F9-747D-25A2-9D048B001D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9650" y="2895398"/>
            <a:ext cx="1733550" cy="1733550"/>
          </a:xfrm>
          <a:prstGeom prst="rect">
            <a:avLst/>
          </a:prstGeom>
        </p:spPr>
      </p:pic>
      <p:pic>
        <p:nvPicPr>
          <p:cNvPr id="1028" name="Picture 4" descr="Les 5 éléments essentiels des EPI">
            <a:extLst>
              <a:ext uri="{FF2B5EF4-FFF2-40B4-BE49-F238E27FC236}">
                <a16:creationId xmlns:a16="http://schemas.microsoft.com/office/drawing/2014/main" id="{B01EBF5A-D342-839B-D335-FCC4953240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8496"/>
          <a:stretch/>
        </p:blipFill>
        <p:spPr bwMode="auto">
          <a:xfrm>
            <a:off x="330948" y="3216229"/>
            <a:ext cx="1879956" cy="131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98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9F9A43FF-CEA0-07DE-F2F1-9041EC32F3F1}"/>
              </a:ext>
            </a:extLst>
          </p:cNvPr>
          <p:cNvSpPr/>
          <p:nvPr/>
        </p:nvSpPr>
        <p:spPr>
          <a:xfrm>
            <a:off x="107891" y="763929"/>
            <a:ext cx="4570745" cy="86231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35CD21C3-1785-4ADE-9893-01C29790A318}"/>
              </a:ext>
            </a:extLst>
          </p:cNvPr>
          <p:cNvSpPr/>
          <p:nvPr/>
        </p:nvSpPr>
        <p:spPr>
          <a:xfrm>
            <a:off x="2465337" y="5070581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F885B574-D4A0-463C-9085-190347814A9F}"/>
              </a:ext>
            </a:extLst>
          </p:cNvPr>
          <p:cNvCxnSpPr>
            <a:cxnSpLocks/>
            <a:endCxn id="61" idx="2"/>
          </p:cNvCxnSpPr>
          <p:nvPr/>
        </p:nvCxnSpPr>
        <p:spPr>
          <a:xfrm flipV="1">
            <a:off x="2564936" y="5581613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28">
            <a:extLst>
              <a:ext uri="{FF2B5EF4-FFF2-40B4-BE49-F238E27FC236}">
                <a16:creationId xmlns:a16="http://schemas.microsoft.com/office/drawing/2014/main" id="{F3921C50-E686-4213-A4E1-4ED34C48157E}"/>
              </a:ext>
            </a:extLst>
          </p:cNvPr>
          <p:cNvSpPr/>
          <p:nvPr/>
        </p:nvSpPr>
        <p:spPr>
          <a:xfrm>
            <a:off x="3305649" y="5581613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0774BF0-1798-4506-A874-DD7695A6EE41}"/>
              </a:ext>
            </a:extLst>
          </p:cNvPr>
          <p:cNvSpPr/>
          <p:nvPr/>
        </p:nvSpPr>
        <p:spPr>
          <a:xfrm>
            <a:off x="3397891" y="538573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5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Rectangle : coins arrondis 62">
            <a:extLst>
              <a:ext uri="{FF2B5EF4-FFF2-40B4-BE49-F238E27FC236}">
                <a16:creationId xmlns:a16="http://schemas.microsoft.com/office/drawing/2014/main" id="{A01F4E89-445F-40CD-B536-4D081A79752C}"/>
              </a:ext>
            </a:extLst>
          </p:cNvPr>
          <p:cNvSpPr/>
          <p:nvPr/>
        </p:nvSpPr>
        <p:spPr>
          <a:xfrm>
            <a:off x="2543322" y="5161481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ZoneTexte 221">
            <a:extLst>
              <a:ext uri="{FF2B5EF4-FFF2-40B4-BE49-F238E27FC236}">
                <a16:creationId xmlns:a16="http://schemas.microsoft.com/office/drawing/2014/main" id="{21F0F54C-195E-4013-AA85-71E104FA14A3}"/>
              </a:ext>
            </a:extLst>
          </p:cNvPr>
          <p:cNvSpPr txBox="1"/>
          <p:nvPr/>
        </p:nvSpPr>
        <p:spPr>
          <a:xfrm flipH="1">
            <a:off x="2465336" y="5171567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202B7DC8-ABB4-4B58-88D3-85497F46ED62}"/>
              </a:ext>
            </a:extLst>
          </p:cNvPr>
          <p:cNvCxnSpPr>
            <a:cxnSpLocks/>
          </p:cNvCxnSpPr>
          <p:nvPr/>
        </p:nvCxnSpPr>
        <p:spPr>
          <a:xfrm>
            <a:off x="3781602" y="5581203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917EFAC-C005-4729-BC20-1DECCCE5357E}"/>
              </a:ext>
            </a:extLst>
          </p:cNvPr>
          <p:cNvSpPr/>
          <p:nvPr/>
        </p:nvSpPr>
        <p:spPr>
          <a:xfrm>
            <a:off x="173102" y="5083130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4B5280D-BD94-4D20-A63F-E647F473358B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272701" y="5594162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28">
            <a:extLst>
              <a:ext uri="{FF2B5EF4-FFF2-40B4-BE49-F238E27FC236}">
                <a16:creationId xmlns:a16="http://schemas.microsoft.com/office/drawing/2014/main" id="{02D7240B-8637-4983-82A0-DF478AC36795}"/>
              </a:ext>
            </a:extLst>
          </p:cNvPr>
          <p:cNvSpPr/>
          <p:nvPr/>
        </p:nvSpPr>
        <p:spPr>
          <a:xfrm>
            <a:off x="1013414" y="5594162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5282D6-1F46-4A3C-9B8E-D2CCCEFDF9A8}"/>
              </a:ext>
            </a:extLst>
          </p:cNvPr>
          <p:cNvSpPr/>
          <p:nvPr/>
        </p:nvSpPr>
        <p:spPr>
          <a:xfrm>
            <a:off x="1105656" y="539781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4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3AC7900-D891-4C7C-8A42-6F3C82032FEC}"/>
              </a:ext>
            </a:extLst>
          </p:cNvPr>
          <p:cNvSpPr/>
          <p:nvPr/>
        </p:nvSpPr>
        <p:spPr>
          <a:xfrm>
            <a:off x="251087" y="5174030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oneTexte 136">
            <a:extLst>
              <a:ext uri="{FF2B5EF4-FFF2-40B4-BE49-F238E27FC236}">
                <a16:creationId xmlns:a16="http://schemas.microsoft.com/office/drawing/2014/main" id="{61B4D672-F671-4B5C-A6D8-7B00CD43A15E}"/>
              </a:ext>
            </a:extLst>
          </p:cNvPr>
          <p:cNvSpPr txBox="1"/>
          <p:nvPr/>
        </p:nvSpPr>
        <p:spPr>
          <a:xfrm flipH="1">
            <a:off x="173101" y="5184116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87934F9-5B58-4271-A68D-23714897DE03}"/>
              </a:ext>
            </a:extLst>
          </p:cNvPr>
          <p:cNvCxnSpPr>
            <a:cxnSpLocks/>
          </p:cNvCxnSpPr>
          <p:nvPr/>
        </p:nvCxnSpPr>
        <p:spPr>
          <a:xfrm>
            <a:off x="1489367" y="5593752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64">
            <a:extLst>
              <a:ext uri="{FF2B5EF4-FFF2-40B4-BE49-F238E27FC236}">
                <a16:creationId xmlns:a16="http://schemas.microsoft.com/office/drawing/2014/main" id="{1726D845-7756-47A8-A5D3-C5EC3CB8B0A8}"/>
              </a:ext>
            </a:extLst>
          </p:cNvPr>
          <p:cNvSpPr txBox="1"/>
          <p:nvPr/>
        </p:nvSpPr>
        <p:spPr>
          <a:xfrm>
            <a:off x="4678636" y="5804675"/>
            <a:ext cx="1967245" cy="617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Bef>
                <a:spcPts val="200"/>
              </a:spcBef>
            </a:pPr>
            <a:endParaRPr lang="fr-FR" sz="900" dirty="0">
              <a:solidFill>
                <a:srgbClr val="7030A0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63831074-F530-43BD-B39E-107CA35EEF76}"/>
              </a:ext>
            </a:extLst>
          </p:cNvPr>
          <p:cNvSpPr/>
          <p:nvPr/>
        </p:nvSpPr>
        <p:spPr>
          <a:xfrm>
            <a:off x="181118" y="884653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982D046F-9185-4812-B229-7139BAF22282}"/>
              </a:ext>
            </a:extLst>
          </p:cNvPr>
          <p:cNvCxnSpPr>
            <a:cxnSpLocks/>
            <a:endCxn id="30" idx="2"/>
          </p:cNvCxnSpPr>
          <p:nvPr/>
        </p:nvCxnSpPr>
        <p:spPr>
          <a:xfrm flipV="1">
            <a:off x="280717" y="1395685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8">
            <a:extLst>
              <a:ext uri="{FF2B5EF4-FFF2-40B4-BE49-F238E27FC236}">
                <a16:creationId xmlns:a16="http://schemas.microsoft.com/office/drawing/2014/main" id="{B2EDB73C-AFE1-4F30-9310-6518D24004BA}"/>
              </a:ext>
            </a:extLst>
          </p:cNvPr>
          <p:cNvSpPr/>
          <p:nvPr/>
        </p:nvSpPr>
        <p:spPr>
          <a:xfrm>
            <a:off x="1021430" y="1395685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9B20724-F496-4F54-B63C-1BDBBF7ECE85}"/>
              </a:ext>
            </a:extLst>
          </p:cNvPr>
          <p:cNvSpPr/>
          <p:nvPr/>
        </p:nvSpPr>
        <p:spPr>
          <a:xfrm>
            <a:off x="1113672" y="11993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2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851591D8-E4A7-42CA-8CDE-EFAB316A371C}"/>
              </a:ext>
            </a:extLst>
          </p:cNvPr>
          <p:cNvSpPr/>
          <p:nvPr/>
        </p:nvSpPr>
        <p:spPr>
          <a:xfrm>
            <a:off x="259103" y="975553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ZoneTexte 76">
            <a:extLst>
              <a:ext uri="{FF2B5EF4-FFF2-40B4-BE49-F238E27FC236}">
                <a16:creationId xmlns:a16="http://schemas.microsoft.com/office/drawing/2014/main" id="{F44955D2-C278-4FF7-9A5E-48407BFFD391}"/>
              </a:ext>
            </a:extLst>
          </p:cNvPr>
          <p:cNvSpPr txBox="1"/>
          <p:nvPr/>
        </p:nvSpPr>
        <p:spPr>
          <a:xfrm flipH="1">
            <a:off x="181117" y="985639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7184B557-7F9B-4CDF-958A-6A9A31D5B347}"/>
              </a:ext>
            </a:extLst>
          </p:cNvPr>
          <p:cNvCxnSpPr>
            <a:cxnSpLocks/>
          </p:cNvCxnSpPr>
          <p:nvPr/>
        </p:nvCxnSpPr>
        <p:spPr>
          <a:xfrm>
            <a:off x="1497383" y="1395275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A2A6ABBA-65EE-44AE-976D-BCD97935C07C}"/>
              </a:ext>
            </a:extLst>
          </p:cNvPr>
          <p:cNvGrpSpPr/>
          <p:nvPr/>
        </p:nvGrpSpPr>
        <p:grpSpPr>
          <a:xfrm>
            <a:off x="2450202" y="872104"/>
            <a:ext cx="2166110" cy="4068000"/>
            <a:chOff x="181305" y="4971019"/>
            <a:chExt cx="2166110" cy="4068000"/>
          </a:xfrm>
        </p:grpSpPr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F775954D-2F75-4189-A38E-15069B7AC428}"/>
                </a:ext>
              </a:extLst>
            </p:cNvPr>
            <p:cNvSpPr/>
            <p:nvPr/>
          </p:nvSpPr>
          <p:spPr>
            <a:xfrm>
              <a:off x="181306" y="4971019"/>
              <a:ext cx="2166109" cy="4068000"/>
            </a:xfrm>
            <a:prstGeom prst="roundRect">
              <a:avLst>
                <a:gd name="adj" fmla="val 6958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B525D7BC-E703-48DA-BBA7-0CC7DDC74C65}"/>
                </a:ext>
              </a:extLst>
            </p:cNvPr>
            <p:cNvCxnSpPr>
              <a:cxnSpLocks/>
              <a:endCxn id="46" idx="2"/>
            </p:cNvCxnSpPr>
            <p:nvPr/>
          </p:nvCxnSpPr>
          <p:spPr>
            <a:xfrm flipV="1">
              <a:off x="280905" y="5482051"/>
              <a:ext cx="740713" cy="2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Ellipse 28">
              <a:extLst>
                <a:ext uri="{FF2B5EF4-FFF2-40B4-BE49-F238E27FC236}">
                  <a16:creationId xmlns:a16="http://schemas.microsoft.com/office/drawing/2014/main" id="{2764E094-5FF0-49DD-8449-38D1B76BFF44}"/>
                </a:ext>
              </a:extLst>
            </p:cNvPr>
            <p:cNvSpPr/>
            <p:nvPr/>
          </p:nvSpPr>
          <p:spPr>
            <a:xfrm>
              <a:off x="1021618" y="5482051"/>
              <a:ext cx="475954" cy="237600"/>
            </a:xfrm>
            <a:custGeom>
              <a:avLst/>
              <a:gdLst>
                <a:gd name="connsiteX0" fmla="*/ 0 w 421329"/>
                <a:gd name="connsiteY0" fmla="*/ 210665 h 421329"/>
                <a:gd name="connsiteX1" fmla="*/ 210665 w 421329"/>
                <a:gd name="connsiteY1" fmla="*/ 0 h 421329"/>
                <a:gd name="connsiteX2" fmla="*/ 421330 w 421329"/>
                <a:gd name="connsiteY2" fmla="*/ 210665 h 421329"/>
                <a:gd name="connsiteX3" fmla="*/ 210665 w 421329"/>
                <a:gd name="connsiteY3" fmla="*/ 421330 h 421329"/>
                <a:gd name="connsiteX4" fmla="*/ 0 w 421329"/>
                <a:gd name="connsiteY4" fmla="*/ 210665 h 421329"/>
                <a:gd name="connsiteX0" fmla="*/ 421330 w 512770"/>
                <a:gd name="connsiteY0" fmla="*/ 210665 h 421330"/>
                <a:gd name="connsiteX1" fmla="*/ 210665 w 512770"/>
                <a:gd name="connsiteY1" fmla="*/ 421330 h 421330"/>
                <a:gd name="connsiteX2" fmla="*/ 0 w 512770"/>
                <a:gd name="connsiteY2" fmla="*/ 210665 h 421330"/>
                <a:gd name="connsiteX3" fmla="*/ 210665 w 512770"/>
                <a:gd name="connsiteY3" fmla="*/ 0 h 421330"/>
                <a:gd name="connsiteX4" fmla="*/ 512770 w 512770"/>
                <a:gd name="connsiteY4" fmla="*/ 302105 h 421330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421330"/>
                <a:gd name="connsiteY0" fmla="*/ 212088 h 422753"/>
                <a:gd name="connsiteX1" fmla="*/ 210665 w 421330"/>
                <a:gd name="connsiteY1" fmla="*/ 422753 h 422753"/>
                <a:gd name="connsiteX2" fmla="*/ 0 w 421330"/>
                <a:gd name="connsiteY2" fmla="*/ 212088 h 422753"/>
                <a:gd name="connsiteX3" fmla="*/ 210665 w 421330"/>
                <a:gd name="connsiteY3" fmla="*/ 1423 h 422753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330" h="210665">
                  <a:moveTo>
                    <a:pt x="421330" y="0"/>
                  </a:moveTo>
                  <a:cubicBezTo>
                    <a:pt x="421330" y="116347"/>
                    <a:pt x="326130" y="210665"/>
                    <a:pt x="210665" y="210665"/>
                  </a:cubicBezTo>
                  <a:cubicBezTo>
                    <a:pt x="95200" y="210665"/>
                    <a:pt x="0" y="116347"/>
                    <a:pt x="0" y="0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0D757E-EFF5-4226-9A0E-9E23C2C2D6AA}"/>
                </a:ext>
              </a:extLst>
            </p:cNvPr>
            <p:cNvSpPr/>
            <p:nvPr/>
          </p:nvSpPr>
          <p:spPr>
            <a:xfrm>
              <a:off x="1113860" y="5286171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b="1" dirty="0">
                  <a:solidFill>
                    <a:srgbClr val="7030A0"/>
                  </a:solidFill>
                  <a:latin typeface="Calibri" panose="020F0502020204030204"/>
                </a:rPr>
                <a:t>3</a:t>
              </a: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 : coins arrondis 47">
              <a:extLst>
                <a:ext uri="{FF2B5EF4-FFF2-40B4-BE49-F238E27FC236}">
                  <a16:creationId xmlns:a16="http://schemas.microsoft.com/office/drawing/2014/main" id="{A59ED50A-89E3-40C3-B987-9D6E53299874}"/>
                </a:ext>
              </a:extLst>
            </p:cNvPr>
            <p:cNvSpPr/>
            <p:nvPr/>
          </p:nvSpPr>
          <p:spPr>
            <a:xfrm>
              <a:off x="259291" y="5061919"/>
              <a:ext cx="2007453" cy="3886198"/>
            </a:xfrm>
            <a:prstGeom prst="roundRect">
              <a:avLst>
                <a:gd name="adj" fmla="val 4876"/>
              </a:avLst>
            </a:prstGeom>
            <a:noFill/>
            <a:ln w="28575" cmpd="dbl">
              <a:solidFill>
                <a:srgbClr val="7030A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ZoneTexte 84">
              <a:extLst>
                <a:ext uri="{FF2B5EF4-FFF2-40B4-BE49-F238E27FC236}">
                  <a16:creationId xmlns:a16="http://schemas.microsoft.com/office/drawing/2014/main" id="{2211F7D8-41AB-470C-B1CC-8C42722FA901}"/>
                </a:ext>
              </a:extLst>
            </p:cNvPr>
            <p:cNvSpPr txBox="1"/>
            <p:nvPr/>
          </p:nvSpPr>
          <p:spPr>
            <a:xfrm flipH="1">
              <a:off x="181305" y="5072005"/>
              <a:ext cx="21565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SÉCURITÉ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</a:p>
          </p:txBody>
        </p: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0E2310CF-9C3F-4390-B051-D419969F45D8}"/>
                </a:ext>
              </a:extLst>
            </p:cNvPr>
            <p:cNvCxnSpPr>
              <a:cxnSpLocks/>
            </p:cNvCxnSpPr>
            <p:nvPr/>
          </p:nvCxnSpPr>
          <p:spPr>
            <a:xfrm>
              <a:off x="1497571" y="5481641"/>
              <a:ext cx="750578" cy="0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ZoneTexte 87">
            <a:extLst>
              <a:ext uri="{FF2B5EF4-FFF2-40B4-BE49-F238E27FC236}">
                <a16:creationId xmlns:a16="http://schemas.microsoft.com/office/drawing/2014/main" id="{B39C1A0F-8112-47BD-9ADD-74D22349BDB6}"/>
              </a:ext>
            </a:extLst>
          </p:cNvPr>
          <p:cNvSpPr txBox="1"/>
          <p:nvPr/>
        </p:nvSpPr>
        <p:spPr>
          <a:xfrm>
            <a:off x="268187" y="1724185"/>
            <a:ext cx="1967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Bef>
                <a:spcPts val="200"/>
              </a:spcBef>
            </a:pPr>
            <a:endParaRPr lang="fr-FR" sz="900" dirty="0">
              <a:solidFill>
                <a:srgbClr val="7030A0"/>
              </a:solidFill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01FF2F57-C0B4-DFC0-9BB3-82C5786605B7}"/>
              </a:ext>
            </a:extLst>
          </p:cNvPr>
          <p:cNvGrpSpPr/>
          <p:nvPr/>
        </p:nvGrpSpPr>
        <p:grpSpPr>
          <a:xfrm>
            <a:off x="277897" y="1731787"/>
            <a:ext cx="1996162" cy="2822952"/>
            <a:chOff x="251987" y="1716716"/>
            <a:chExt cx="1996162" cy="1056023"/>
          </a:xfrm>
        </p:grpSpPr>
        <p:sp>
          <p:nvSpPr>
            <p:cNvPr id="19" name="ZoneTexte 64">
              <a:extLst>
                <a:ext uri="{FF2B5EF4-FFF2-40B4-BE49-F238E27FC236}">
                  <a16:creationId xmlns:a16="http://schemas.microsoft.com/office/drawing/2014/main" id="{3F6E4F5B-11B7-EBC8-CFC2-54D427F3A9DB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24" name="ZoneTexte 65">
              <a:extLst>
                <a:ext uri="{FF2B5EF4-FFF2-40B4-BE49-F238E27FC236}">
                  <a16:creationId xmlns:a16="http://schemas.microsoft.com/office/drawing/2014/main" id="{6EFE4200-65F6-7025-6F48-195D7B95C132}"/>
                </a:ext>
              </a:extLst>
            </p:cNvPr>
            <p:cNvSpPr txBox="1"/>
            <p:nvPr/>
          </p:nvSpPr>
          <p:spPr>
            <a:xfrm>
              <a:off x="251987" y="1716716"/>
              <a:ext cx="1858501" cy="1056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 pas manger ni boire lors de l’utilisation de </a:t>
              </a:r>
              <a:b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 machine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rangement des accessoires doit être effectué par un agent formé.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des gants adaptés </a:t>
              </a:r>
              <a:b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à la tâche (décollement de l’objet à l’aide d’une spatule).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7B3B9B47-792A-9127-01C4-6FBDDC0F0B2B}"/>
              </a:ext>
            </a:extLst>
          </p:cNvPr>
          <p:cNvGrpSpPr/>
          <p:nvPr/>
        </p:nvGrpSpPr>
        <p:grpSpPr>
          <a:xfrm>
            <a:off x="2549802" y="1745644"/>
            <a:ext cx="1996162" cy="2156745"/>
            <a:chOff x="251987" y="1716716"/>
            <a:chExt cx="1996162" cy="806805"/>
          </a:xfrm>
        </p:grpSpPr>
        <p:sp>
          <p:nvSpPr>
            <p:cNvPr id="26" name="ZoneTexte 64">
              <a:extLst>
                <a:ext uri="{FF2B5EF4-FFF2-40B4-BE49-F238E27FC236}">
                  <a16:creationId xmlns:a16="http://schemas.microsoft.com/office/drawing/2014/main" id="{CD621706-3834-82A4-6281-6A1529F2D2F6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27" name="ZoneTexte 65">
              <a:extLst>
                <a:ext uri="{FF2B5EF4-FFF2-40B4-BE49-F238E27FC236}">
                  <a16:creationId xmlns:a16="http://schemas.microsoft.com/office/drawing/2014/main" id="{AB828F49-1283-7880-A2A5-89B056CCE63F}"/>
                </a:ext>
              </a:extLst>
            </p:cNvPr>
            <p:cNvSpPr txBox="1"/>
            <p:nvPr/>
          </p:nvSpPr>
          <p:spPr>
            <a:xfrm>
              <a:off x="251987" y="1716716"/>
              <a:ext cx="1858501" cy="8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Dispositif ou moyen destiné à être porté ou être tenu par une personne en vue de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 protéger contre un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ou plusieurs risques susceptibles de menacer sa santé ainsi que sa sécurité.</a:t>
              </a: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639C9643-A858-6AA2-FA85-D1E3F2A1EF0A}"/>
              </a:ext>
            </a:extLst>
          </p:cNvPr>
          <p:cNvGrpSpPr/>
          <p:nvPr/>
        </p:nvGrpSpPr>
        <p:grpSpPr>
          <a:xfrm>
            <a:off x="277897" y="5869005"/>
            <a:ext cx="1996162" cy="3180552"/>
            <a:chOff x="251987" y="1716716"/>
            <a:chExt cx="1996162" cy="1137344"/>
          </a:xfrm>
        </p:grpSpPr>
        <p:sp>
          <p:nvSpPr>
            <p:cNvPr id="39" name="ZoneTexte 64">
              <a:extLst>
                <a:ext uri="{FF2B5EF4-FFF2-40B4-BE49-F238E27FC236}">
                  <a16:creationId xmlns:a16="http://schemas.microsoft.com/office/drawing/2014/main" id="{CDEB1301-193A-2E1C-0BF2-E2FAF471CC4A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75" name="ZoneTexte 65">
              <a:extLst>
                <a:ext uri="{FF2B5EF4-FFF2-40B4-BE49-F238E27FC236}">
                  <a16:creationId xmlns:a16="http://schemas.microsoft.com/office/drawing/2014/main" id="{06886A08-2151-D5CF-0B76-88F78E322925}"/>
                </a:ext>
              </a:extLst>
            </p:cNvPr>
            <p:cNvSpPr txBox="1"/>
            <p:nvPr/>
          </p:nvSpPr>
          <p:spPr>
            <a:xfrm>
              <a:off x="251987" y="1716716"/>
              <a:ext cx="1858501" cy="1137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Porter des vêtements ajustés et ne pas porter des bijoux. 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 pas boire ni manger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au poste de travail.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des lunettes de sécurité avec coque latérale ou englobantes. 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 protection auditive conseillé 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des gants anti-coupures conseillé.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 chaussures fermées ou coques de sécurité conseillé .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d'un masque adapté au matériau coupé (FFP).</a:t>
              </a:r>
            </a:p>
          </p:txBody>
        </p:sp>
      </p:grpSp>
      <p:grpSp>
        <p:nvGrpSpPr>
          <p:cNvPr id="76" name="Groupe 75">
            <a:extLst>
              <a:ext uri="{FF2B5EF4-FFF2-40B4-BE49-F238E27FC236}">
                <a16:creationId xmlns:a16="http://schemas.microsoft.com/office/drawing/2014/main" id="{A4261FEB-1A80-1C5A-FDAA-BBDB64FD327E}"/>
              </a:ext>
            </a:extLst>
          </p:cNvPr>
          <p:cNvGrpSpPr/>
          <p:nvPr/>
        </p:nvGrpSpPr>
        <p:grpSpPr>
          <a:xfrm>
            <a:off x="2572952" y="6026572"/>
            <a:ext cx="1996162" cy="1106779"/>
            <a:chOff x="251987" y="1716716"/>
            <a:chExt cx="1996162" cy="414029"/>
          </a:xfrm>
        </p:grpSpPr>
        <p:sp>
          <p:nvSpPr>
            <p:cNvPr id="77" name="ZoneTexte 64">
              <a:extLst>
                <a:ext uri="{FF2B5EF4-FFF2-40B4-BE49-F238E27FC236}">
                  <a16:creationId xmlns:a16="http://schemas.microsoft.com/office/drawing/2014/main" id="{CFED1B59-822B-6CF9-B583-96B0A4C60D1C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78" name="ZoneTexte 65">
              <a:extLst>
                <a:ext uri="{FF2B5EF4-FFF2-40B4-BE49-F238E27FC236}">
                  <a16:creationId xmlns:a16="http://schemas.microsoft.com/office/drawing/2014/main" id="{CE49FE83-489B-9106-700A-817B060D3B52}"/>
                </a:ext>
              </a:extLst>
            </p:cNvPr>
            <p:cNvSpPr txBox="1"/>
            <p:nvPr/>
          </p:nvSpPr>
          <p:spPr>
            <a:xfrm>
              <a:off x="251987" y="1716716"/>
              <a:ext cx="1858501" cy="414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 pas manger ni boire lors de la manipulation de la machine. 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S’attacher les cheveux.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48768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362</TotalTime>
  <Words>251</Words>
  <Application>Microsoft Office PowerPoint</Application>
  <PresentationFormat>Format A4 (210 x 297 mm)</PresentationFormat>
  <Paragraphs>42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Patrice Nadam</dc:creator>
  <cp:lastModifiedBy>Patrice Nadam</cp:lastModifiedBy>
  <cp:revision>7</cp:revision>
  <dcterms:created xsi:type="dcterms:W3CDTF">2023-09-23T15:15:37Z</dcterms:created>
  <dcterms:modified xsi:type="dcterms:W3CDTF">2023-10-21T21:00:36Z</dcterms:modified>
</cp:coreProperties>
</file>